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6" r:id="rId2"/>
    <p:sldId id="264" r:id="rId3"/>
    <p:sldId id="263"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40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1996F6-F258-402A-940B-BA0183FF6666}" type="datetimeFigureOut">
              <a:rPr lang="en-US" smtClean="0"/>
              <a:pPr/>
              <a:t>10/11/2013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1FD75-F179-4FCD-889D-7415C9FAC1EA}" type="slidenum">
              <a:rPr lang="en-US" smtClean="0"/>
              <a:pPr/>
              <a:t>‹#›</a:t>
            </a:fld>
            <a:endParaRPr lang="en-US"/>
          </a:p>
        </p:txBody>
      </p:sp>
    </p:spTree>
    <p:extLst>
      <p:ext uri="{BB962C8B-B14F-4D97-AF65-F5344CB8AC3E}">
        <p14:creationId xmlns:p14="http://schemas.microsoft.com/office/powerpoint/2010/main" val="1871320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latin typeface="+mn-lt"/>
                <a:ea typeface="+mn-ea"/>
                <a:cs typeface="+mn-cs"/>
              </a:rPr>
              <a:t>Whole-class interactive introduction: key features of exponentials &amp; logs (10 minutes)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Give each student a mini-whiteboard, pen and eraser.</a:t>
            </a:r>
          </a:p>
          <a:p>
            <a:r>
              <a:rPr lang="en-US" sz="1200" kern="1200" dirty="0" smtClean="0">
                <a:solidFill>
                  <a:schemeClr val="tx1"/>
                </a:solidFill>
                <a:effectLst/>
                <a:latin typeface="+mn-lt"/>
                <a:ea typeface="+mn-ea"/>
                <a:cs typeface="+mn-cs"/>
              </a:rPr>
              <a:t>Introduce the lesson with:</a:t>
            </a:r>
          </a:p>
          <a:p>
            <a:r>
              <a:rPr lang="en-US" sz="1200" i="1" kern="1200" dirty="0" smtClean="0">
                <a:solidFill>
                  <a:schemeClr val="tx1"/>
                </a:solidFill>
                <a:effectLst/>
                <a:latin typeface="+mn-lt"/>
                <a:ea typeface="+mn-ea"/>
                <a:cs typeface="+mn-cs"/>
              </a:rPr>
              <a:t>Today, we are going to look at the key features of exponential &amp; logarithmic curves and the relationships between exponential &amp; logarithmic functions. On your mini-whiteboards, write an exponential growth function f(x) and sketch its graph.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Allow students to work for a few minutes and then ask them to show you their whiteboards.</a:t>
            </a:r>
          </a:p>
          <a:p>
            <a:r>
              <a:rPr lang="en-US" sz="1200" kern="1200" dirty="0" smtClean="0">
                <a:solidFill>
                  <a:schemeClr val="tx1"/>
                </a:solidFill>
                <a:effectLst/>
                <a:latin typeface="+mn-lt"/>
                <a:ea typeface="+mn-ea"/>
                <a:cs typeface="+mn-cs"/>
              </a:rPr>
              <a:t>Be selective as to which student you ask to explain his or her graphs. Look for several different graphs.  Specifically graphs with:</a:t>
            </a:r>
          </a:p>
          <a:p>
            <a:pPr lvl="0"/>
            <a:r>
              <a:rPr lang="en-US" sz="1200" kern="1200" dirty="0" smtClean="0">
                <a:solidFill>
                  <a:schemeClr val="tx1"/>
                </a:solidFill>
                <a:effectLst/>
                <a:latin typeface="+mn-lt"/>
                <a:ea typeface="+mn-ea"/>
                <a:cs typeface="+mn-cs"/>
              </a:rPr>
              <a:t>A positive asymptote</a:t>
            </a:r>
          </a:p>
          <a:p>
            <a:pPr lvl="0"/>
            <a:r>
              <a:rPr lang="en-US" sz="1200" kern="1200" dirty="0" smtClean="0">
                <a:solidFill>
                  <a:schemeClr val="tx1"/>
                </a:solidFill>
                <a:effectLst/>
                <a:latin typeface="+mn-lt"/>
                <a:ea typeface="+mn-ea"/>
                <a:cs typeface="+mn-cs"/>
              </a:rPr>
              <a:t>A negative asymptote</a:t>
            </a:r>
          </a:p>
          <a:p>
            <a:pPr lvl="0"/>
            <a:r>
              <a:rPr lang="en-US" sz="1200" kern="1200" dirty="0" smtClean="0">
                <a:solidFill>
                  <a:schemeClr val="tx1"/>
                </a:solidFill>
                <a:effectLst/>
                <a:latin typeface="+mn-lt"/>
                <a:ea typeface="+mn-ea"/>
                <a:cs typeface="+mn-cs"/>
              </a:rPr>
              <a:t>Different bases</a:t>
            </a:r>
          </a:p>
          <a:p>
            <a:r>
              <a:rPr lang="en-US" sz="1200" i="1" kern="1200" dirty="0" smtClean="0">
                <a:solidFill>
                  <a:schemeClr val="tx1"/>
                </a:solidFill>
                <a:effectLst/>
                <a:latin typeface="+mn-lt"/>
                <a:ea typeface="+mn-ea"/>
                <a:cs typeface="+mn-cs"/>
              </a:rPr>
              <a:t>What are the common features of these graphs?  What part of the function creates these common features?  What is different about the graphs?  What part(s) of the functions cause these differences?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Elicit responses from the class and try to keep your own interventions to a minimum. Encourage students to use mathematical terms such as roots, y-intercepts, asymptote, domain, range, and end behaviors.  Make sure that students discuss the movement of the asymptotes, and the rates of change of the different graphs and how the functions affect these features.  </a:t>
            </a:r>
          </a:p>
          <a:p>
            <a:r>
              <a:rPr lang="en-US" sz="1200" i="1" kern="1200" dirty="0" smtClean="0">
                <a:solidFill>
                  <a:schemeClr val="tx1"/>
                </a:solidFill>
                <a:effectLst/>
                <a:latin typeface="+mn-lt"/>
                <a:ea typeface="+mn-ea"/>
                <a:cs typeface="+mn-cs"/>
              </a:rPr>
              <a:t>Now on your mini-whiteboards, sketch the graph of your functions’ inverse.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Then write the function f</a:t>
            </a:r>
            <a:r>
              <a:rPr lang="en-US" sz="1200" i="1" kern="1200" baseline="30000" dirty="0" smtClean="0">
                <a:solidFill>
                  <a:schemeClr val="tx1"/>
                </a:solidFill>
                <a:effectLst/>
                <a:latin typeface="+mn-lt"/>
                <a:ea typeface="+mn-ea"/>
                <a:cs typeface="+mn-cs"/>
              </a:rPr>
              <a:t>-1</a:t>
            </a:r>
            <a:r>
              <a:rPr lang="en-US" sz="1200" i="1" kern="1200" dirty="0" smtClean="0">
                <a:solidFill>
                  <a:schemeClr val="tx1"/>
                </a:solidFill>
                <a:effectLst/>
                <a:latin typeface="+mn-lt"/>
                <a:ea typeface="+mn-ea"/>
                <a:cs typeface="+mn-cs"/>
              </a:rPr>
              <a:t>(x).</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Allow students to work for a few minutes and then ask them to show you their whiteboards.</a:t>
            </a:r>
          </a:p>
          <a:p>
            <a:r>
              <a:rPr lang="en-US" sz="1200" kern="1200" dirty="0" smtClean="0">
                <a:solidFill>
                  <a:schemeClr val="tx1"/>
                </a:solidFill>
                <a:effectLst/>
                <a:latin typeface="+mn-lt"/>
                <a:ea typeface="+mn-ea"/>
                <a:cs typeface="+mn-cs"/>
              </a:rPr>
              <a:t>Ask several students to explain the relationship between their graphs of f(x) and f</a:t>
            </a:r>
            <a:r>
              <a:rPr lang="en-US" sz="1200" kern="1200" baseline="30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(x).  Encourage students to address the relationships between the domains and ranges, x and y intercepts, and the asymptotes.  Also have students discuss the relationship between the functions f(x) and f</a:t>
            </a:r>
            <a:r>
              <a:rPr lang="en-US" sz="1200" kern="1200" baseline="30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(x).  </a:t>
            </a:r>
          </a:p>
          <a:p>
            <a:r>
              <a:rPr lang="en-US" sz="1200" i="1" kern="1200" dirty="0" smtClean="0">
                <a:solidFill>
                  <a:schemeClr val="tx1"/>
                </a:solidFill>
                <a:effectLst/>
                <a:latin typeface="+mn-lt"/>
                <a:ea typeface="+mn-ea"/>
                <a:cs typeface="+mn-cs"/>
              </a:rPr>
              <a:t>Now on your mini-whiteboards, write an exponential decay function g(x) and sketch its graph.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Allow students to work for a few minutes and then ask them to show you their whiteboards.</a:t>
            </a:r>
          </a:p>
          <a:p>
            <a:r>
              <a:rPr lang="en-US" sz="1200" kern="1200" dirty="0" smtClean="0">
                <a:solidFill>
                  <a:schemeClr val="tx1"/>
                </a:solidFill>
                <a:effectLst/>
                <a:latin typeface="+mn-lt"/>
                <a:ea typeface="+mn-ea"/>
                <a:cs typeface="+mn-cs"/>
              </a:rPr>
              <a:t>Be selective as to which student you ask to explain his or her graphs. Look for several different graphs.  Specifically graphs with:</a:t>
            </a:r>
          </a:p>
          <a:p>
            <a:pPr lvl="0"/>
            <a:r>
              <a:rPr lang="en-US" sz="1200" kern="1200" dirty="0" smtClean="0">
                <a:solidFill>
                  <a:schemeClr val="tx1"/>
                </a:solidFill>
                <a:effectLst/>
                <a:latin typeface="+mn-lt"/>
                <a:ea typeface="+mn-ea"/>
                <a:cs typeface="+mn-cs"/>
              </a:rPr>
              <a:t>A positive asymptote</a:t>
            </a:r>
          </a:p>
          <a:p>
            <a:pPr lvl="0"/>
            <a:r>
              <a:rPr lang="en-US" sz="1200" kern="1200" dirty="0" smtClean="0">
                <a:solidFill>
                  <a:schemeClr val="tx1"/>
                </a:solidFill>
                <a:effectLst/>
                <a:latin typeface="+mn-lt"/>
                <a:ea typeface="+mn-ea"/>
                <a:cs typeface="+mn-cs"/>
              </a:rPr>
              <a:t>A negative asymptote</a:t>
            </a:r>
          </a:p>
          <a:p>
            <a:pPr lvl="0"/>
            <a:r>
              <a:rPr lang="en-US" sz="1200" kern="1200" dirty="0" smtClean="0">
                <a:solidFill>
                  <a:schemeClr val="tx1"/>
                </a:solidFill>
                <a:effectLst/>
                <a:latin typeface="+mn-lt"/>
                <a:ea typeface="+mn-ea"/>
                <a:cs typeface="+mn-cs"/>
              </a:rPr>
              <a:t>Different bases</a:t>
            </a:r>
          </a:p>
          <a:p>
            <a:r>
              <a:rPr lang="en-US" sz="1200" i="1" kern="1200" dirty="0" smtClean="0">
                <a:solidFill>
                  <a:schemeClr val="tx1"/>
                </a:solidFill>
                <a:effectLst/>
                <a:latin typeface="+mn-lt"/>
                <a:ea typeface="+mn-ea"/>
                <a:cs typeface="+mn-cs"/>
              </a:rPr>
              <a:t>What are the common features of these graphs?  What part of the function creates these common features?  What is different about the graphs?  What part(s) of the functions cause these differences.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Elicit responses from the class and try to keep your own interventions to a minimum. Encourage students to use mathematical terms such as roots, y-intercepts, asymptote, domain, range, and end behaviors.  Make sure that students discuss the movement of the asymptotes, and the rates of change of the different graphs and how the functions affect these features.  </a:t>
            </a:r>
          </a:p>
          <a:p>
            <a:r>
              <a:rPr lang="en-US" sz="1200" i="1" kern="1200" dirty="0" smtClean="0">
                <a:solidFill>
                  <a:schemeClr val="tx1"/>
                </a:solidFill>
                <a:effectLst/>
                <a:latin typeface="+mn-lt"/>
                <a:ea typeface="+mn-ea"/>
                <a:cs typeface="+mn-cs"/>
              </a:rPr>
              <a:t>Now on your mini-whiteboards, sketch the graph of your functions’ inverse.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Then write the function g</a:t>
            </a:r>
            <a:r>
              <a:rPr lang="en-US" sz="1200" i="1" kern="1200" baseline="30000" dirty="0" smtClean="0">
                <a:solidFill>
                  <a:schemeClr val="tx1"/>
                </a:solidFill>
                <a:effectLst/>
                <a:latin typeface="+mn-lt"/>
                <a:ea typeface="+mn-ea"/>
                <a:cs typeface="+mn-cs"/>
              </a:rPr>
              <a:t>-1</a:t>
            </a:r>
            <a:r>
              <a:rPr lang="en-US" sz="1200" i="1" kern="1200" dirty="0" smtClean="0">
                <a:solidFill>
                  <a:schemeClr val="tx1"/>
                </a:solidFill>
                <a:effectLst/>
                <a:latin typeface="+mn-lt"/>
                <a:ea typeface="+mn-ea"/>
                <a:cs typeface="+mn-cs"/>
              </a:rPr>
              <a:t>(x).</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Allow students to work for a few minutes and then ask them to show you their whiteboards.</a:t>
            </a:r>
          </a:p>
          <a:p>
            <a:r>
              <a:rPr lang="en-US" sz="1200" kern="1200" dirty="0" smtClean="0">
                <a:solidFill>
                  <a:schemeClr val="tx1"/>
                </a:solidFill>
                <a:effectLst/>
                <a:latin typeface="+mn-lt"/>
                <a:ea typeface="+mn-ea"/>
                <a:cs typeface="+mn-cs"/>
              </a:rPr>
              <a:t>Ask several students to explain the relationship between their graphs of g(x) and g</a:t>
            </a:r>
            <a:r>
              <a:rPr lang="en-US" sz="1200" kern="1200" baseline="30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(x).  Encourage students to address the relationships between the domains and ranges, x and y intercepts, and the asymptotes.  Also have students discuss the relationship between the functions g(x) and g</a:t>
            </a:r>
            <a:r>
              <a:rPr lang="en-US" sz="1200" kern="1200" baseline="30000" dirty="0" smtClean="0">
                <a:solidFill>
                  <a:schemeClr val="tx1"/>
                </a:solidFill>
                <a:effectLst/>
                <a:latin typeface="+mn-lt"/>
                <a:ea typeface="+mn-ea"/>
                <a:cs typeface="+mn-cs"/>
              </a:rPr>
              <a:t>-1</a:t>
            </a:r>
            <a:r>
              <a:rPr lang="en-US" sz="1200" kern="1200" dirty="0" smtClean="0">
                <a:solidFill>
                  <a:schemeClr val="tx1"/>
                </a:solidFill>
                <a:effectLst/>
                <a:latin typeface="+mn-lt"/>
                <a:ea typeface="+mn-ea"/>
                <a:cs typeface="+mn-cs"/>
              </a:rPr>
              <a:t>(x).  </a:t>
            </a:r>
          </a:p>
          <a:p>
            <a:endParaRPr lang="en-US" dirty="0"/>
          </a:p>
        </p:txBody>
      </p:sp>
      <p:sp>
        <p:nvSpPr>
          <p:cNvPr id="4" name="Slide Number Placeholder 3"/>
          <p:cNvSpPr>
            <a:spLocks noGrp="1"/>
          </p:cNvSpPr>
          <p:nvPr>
            <p:ph type="sldNum" sz="quarter" idx="10"/>
          </p:nvPr>
        </p:nvSpPr>
        <p:spPr/>
        <p:txBody>
          <a:bodyPr/>
          <a:lstStyle/>
          <a:p>
            <a:fld id="{8841FD75-F179-4FCD-889D-7415C9FAC1EA}" type="slidenum">
              <a:rPr lang="en-US" smtClean="0"/>
              <a:pPr/>
              <a:t>2</a:t>
            </a:fld>
            <a:endParaRPr lang="en-US"/>
          </a:p>
        </p:txBody>
      </p:sp>
    </p:spTree>
    <p:extLst>
      <p:ext uri="{BB962C8B-B14F-4D97-AF65-F5344CB8AC3E}">
        <p14:creationId xmlns:p14="http://schemas.microsoft.com/office/powerpoint/2010/main" val="2018542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i="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3407998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3250775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40AA24-6DE8-45FF-9330-5BB27D621E84}"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753005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9221871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507489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2820176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40AA24-6DE8-45FF-9330-5BB27D621E84}"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35879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40AA24-6DE8-45FF-9330-5BB27D621E84}"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99629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40AA24-6DE8-45FF-9330-5BB27D621E84}"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14718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2057400"/>
            <a:ext cx="82296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722080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40AA24-6DE8-45FF-9330-5BB27D621E84}"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1366197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2982528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3598073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3699152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2670752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fld id="{B840AA24-6DE8-45FF-9330-5BB27D621E84}" type="datetimeFigureOut">
              <a:rPr lang="en-US" smtClean="0"/>
              <a:pPr/>
              <a:t>10/11/2013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9DCA26-F052-4778-803D-388ECCFBFF62}" type="slidenum">
              <a:rPr lang="en-US" smtClean="0"/>
              <a:pPr/>
              <a:t>‹#›</a:t>
            </a:fld>
            <a:endParaRPr lang="en-US"/>
          </a:p>
        </p:txBody>
      </p:sp>
    </p:spTree>
    <p:extLst>
      <p:ext uri="{BB962C8B-B14F-4D97-AF65-F5344CB8AC3E}">
        <p14:creationId xmlns:p14="http://schemas.microsoft.com/office/powerpoint/2010/main" val="4049400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6652" y="990600"/>
            <a:ext cx="8305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209800"/>
            <a:ext cx="8229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914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40AA24-6DE8-45FF-9330-5BB27D621E84}" type="datetimeFigureOut">
              <a:rPr lang="en-US" smtClean="0"/>
              <a:pPr/>
              <a:t>10/11/2013</a:t>
            </a:fld>
            <a:endParaRPr lang="en-US"/>
          </a:p>
        </p:txBody>
      </p:sp>
      <p:sp>
        <p:nvSpPr>
          <p:cNvPr id="5" name="Footer Placeholder 4"/>
          <p:cNvSpPr>
            <a:spLocks noGrp="1"/>
          </p:cNvSpPr>
          <p:nvPr>
            <p:ph type="ftr" sz="quarter" idx="3"/>
          </p:nvPr>
        </p:nvSpPr>
        <p:spPr>
          <a:xfrm>
            <a:off x="1524000" y="6324600"/>
            <a:ext cx="480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9DCA26-F052-4778-803D-388ECCFBFF62}" type="slidenum">
              <a:rPr lang="en-US" smtClean="0"/>
              <a:pPr/>
              <a:t>‹#›</a:t>
            </a:fld>
            <a:endParaRPr lang="en-US"/>
          </a:p>
        </p:txBody>
      </p:sp>
    </p:spTree>
    <p:extLst>
      <p:ext uri="{BB962C8B-B14F-4D97-AF65-F5344CB8AC3E}">
        <p14:creationId xmlns:p14="http://schemas.microsoft.com/office/powerpoint/2010/main" val="38811277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ctr" defTabSz="914400" rtl="0" eaLnBrk="1" latinLnBrk="0" hangingPunct="1">
        <a:spcBef>
          <a:spcPct val="0"/>
        </a:spcBef>
        <a:buNone/>
        <a:defRPr sz="4400" b="1" kern="1200">
          <a:solidFill>
            <a:srgbClr val="333399"/>
          </a:solidFill>
          <a:effectLst>
            <a:glow rad="63500">
              <a:schemeClr val="accent3">
                <a:satMod val="175000"/>
                <a:alpha val="40000"/>
              </a:schemeClr>
            </a:glow>
          </a:effectLst>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Tx/>
        <a:buBlip>
          <a:blip r:embed="rId18"/>
        </a:buBlip>
        <a:defRPr sz="32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Courier New" pitchFamily="49" charset="0"/>
        <a:buChar char="o"/>
        <a:defRPr sz="2800" i="1"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kern="1200">
          <a:solidFill>
            <a:srgbClr val="333399"/>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FAL	</a:t>
            </a:r>
            <a:r>
              <a:rPr lang="en-US" dirty="0"/>
              <a:t>	</a:t>
            </a:r>
          </a:p>
        </p:txBody>
      </p:sp>
      <p:sp>
        <p:nvSpPr>
          <p:cNvPr id="3" name="Subtitle 2"/>
          <p:cNvSpPr>
            <a:spLocks noGrp="1"/>
          </p:cNvSpPr>
          <p:nvPr>
            <p:ph type="subTitle" idx="1"/>
          </p:nvPr>
        </p:nvSpPr>
        <p:spPr/>
        <p:txBody>
          <a:bodyPr>
            <a:normAutofit/>
          </a:bodyPr>
          <a:lstStyle/>
          <a:p>
            <a:r>
              <a:rPr lang="en-US" dirty="0" smtClean="0"/>
              <a:t>INVERSE  </a:t>
            </a:r>
          </a:p>
          <a:p>
            <a:r>
              <a:rPr lang="en-US" dirty="0" smtClean="0"/>
              <a:t>Logarithmic and Exponential Graphs and Graphing</a:t>
            </a:r>
            <a:endParaRPr lang="en-US" dirty="0"/>
          </a:p>
        </p:txBody>
      </p:sp>
    </p:spTree>
    <p:extLst>
      <p:ext uri="{BB962C8B-B14F-4D97-AF65-F5344CB8AC3E}">
        <p14:creationId xmlns:p14="http://schemas.microsoft.com/office/powerpoint/2010/main" val="2660949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534400" cy="5105400"/>
          </a:xfrm>
        </p:spPr>
        <p:txBody>
          <a:bodyPr>
            <a:noAutofit/>
          </a:bodyPr>
          <a:lstStyle/>
          <a:p>
            <a:pPr>
              <a:buFont typeface="Wingdings" pitchFamily="2" charset="2"/>
              <a:buChar char="§"/>
            </a:pPr>
            <a:r>
              <a:rPr lang="en-US" sz="2000" i="1" dirty="0" smtClean="0"/>
              <a:t>On </a:t>
            </a:r>
            <a:r>
              <a:rPr lang="en-US" sz="2000" i="1" dirty="0"/>
              <a:t>your mini-whiteboards, write an exponential growth function f(x) and sketch its graph. </a:t>
            </a:r>
            <a:endParaRPr lang="en-US" sz="2000" dirty="0"/>
          </a:p>
          <a:p>
            <a:pPr>
              <a:buFont typeface="Wingdings" pitchFamily="2" charset="2"/>
              <a:buChar char="§"/>
            </a:pPr>
            <a:r>
              <a:rPr lang="en-US" sz="2000" i="1" dirty="0" smtClean="0"/>
              <a:t>What </a:t>
            </a:r>
            <a:r>
              <a:rPr lang="en-US" sz="2000" i="1" dirty="0"/>
              <a:t>are the common features of these graphs?  What part of the function creates these common features?  What is different about the graphs?  What part(s) of the functions cause these differences?  </a:t>
            </a:r>
            <a:r>
              <a:rPr lang="en-US" sz="2000" dirty="0" smtClean="0"/>
              <a:t>  </a:t>
            </a:r>
          </a:p>
          <a:p>
            <a:pPr>
              <a:buFont typeface="Wingdings" pitchFamily="2" charset="2"/>
              <a:buChar char="§"/>
            </a:pPr>
            <a:r>
              <a:rPr lang="en-US" sz="2000" i="1" dirty="0" smtClean="0"/>
              <a:t>Now on your mini-whiteboards, sketch the graph of your functions’ inverse.  </a:t>
            </a:r>
            <a:endParaRPr lang="en-US" sz="2000" dirty="0" smtClean="0"/>
          </a:p>
          <a:p>
            <a:pPr>
              <a:buFont typeface="Wingdings" pitchFamily="2" charset="2"/>
              <a:buChar char="§"/>
            </a:pPr>
            <a:r>
              <a:rPr lang="en-US" sz="2000" i="1" dirty="0" smtClean="0"/>
              <a:t>Then </a:t>
            </a:r>
            <a:r>
              <a:rPr lang="en-US" sz="2000" i="1" dirty="0"/>
              <a:t>write the function f</a:t>
            </a:r>
            <a:r>
              <a:rPr lang="en-US" sz="2000" i="1" baseline="30000" dirty="0"/>
              <a:t>-1</a:t>
            </a:r>
            <a:r>
              <a:rPr lang="en-US" sz="2000" i="1" dirty="0"/>
              <a:t>(x</a:t>
            </a:r>
            <a:r>
              <a:rPr lang="en-US" sz="2000" i="1" dirty="0" smtClean="0"/>
              <a:t>).</a:t>
            </a:r>
          </a:p>
          <a:p>
            <a:pPr>
              <a:buFont typeface="Wingdings" pitchFamily="2" charset="2"/>
              <a:buChar char="§"/>
            </a:pPr>
            <a:r>
              <a:rPr lang="en-US" sz="2000" i="1" dirty="0" smtClean="0"/>
              <a:t>Now </a:t>
            </a:r>
            <a:r>
              <a:rPr lang="en-US" sz="2000" i="1" dirty="0"/>
              <a:t>on your mini-whiteboards, write an exponential decay function g(x) and sketch its graph. </a:t>
            </a:r>
            <a:endParaRPr lang="en-US" sz="2000" i="1" dirty="0" smtClean="0"/>
          </a:p>
          <a:p>
            <a:pPr>
              <a:buFont typeface="Wingdings" pitchFamily="2" charset="2"/>
              <a:buChar char="§"/>
            </a:pPr>
            <a:r>
              <a:rPr lang="en-US" sz="2000" i="1" dirty="0" smtClean="0"/>
              <a:t>What </a:t>
            </a:r>
            <a:r>
              <a:rPr lang="en-US" sz="2000" i="1" dirty="0"/>
              <a:t>are the common features of these graphs?  What part of the function creates these common features?  What is different about the graphs?  What part(s) of the functions cause these </a:t>
            </a:r>
            <a:r>
              <a:rPr lang="en-US" sz="2000" i="1" dirty="0" smtClean="0"/>
              <a:t>differences?</a:t>
            </a:r>
            <a:r>
              <a:rPr lang="en-US" sz="2000" dirty="0" smtClean="0"/>
              <a:t>  </a:t>
            </a:r>
            <a:endParaRPr lang="en-US" sz="2000" dirty="0"/>
          </a:p>
          <a:p>
            <a:pPr>
              <a:buFont typeface="Wingdings" pitchFamily="2" charset="2"/>
              <a:buChar char="§"/>
            </a:pPr>
            <a:r>
              <a:rPr lang="en-US" sz="2000" i="1" dirty="0"/>
              <a:t>Now on your mini-whiteboards, sketch the graph of your functions’ </a:t>
            </a:r>
            <a:r>
              <a:rPr lang="en-US" sz="2000" i="1" dirty="0" smtClean="0"/>
              <a:t>inverse, then </a:t>
            </a:r>
            <a:r>
              <a:rPr lang="en-US" sz="2000" i="1" dirty="0"/>
              <a:t>write the function </a:t>
            </a:r>
            <a:r>
              <a:rPr lang="en-US" sz="2000" i="1" dirty="0" smtClean="0"/>
              <a:t>  g</a:t>
            </a:r>
            <a:r>
              <a:rPr lang="en-US" sz="2000" i="1" baseline="30000" dirty="0" smtClean="0"/>
              <a:t>-1</a:t>
            </a:r>
            <a:r>
              <a:rPr lang="en-US" sz="2000" i="1" dirty="0" smtClean="0"/>
              <a:t>(x</a:t>
            </a:r>
            <a:r>
              <a:rPr lang="en-US" sz="2000" i="1" dirty="0"/>
              <a:t>).</a:t>
            </a:r>
            <a:endParaRPr lang="en-US" sz="2000" dirty="0"/>
          </a:p>
          <a:p>
            <a:endParaRPr lang="en-US" sz="2400" dirty="0"/>
          </a:p>
        </p:txBody>
      </p:sp>
      <p:sp>
        <p:nvSpPr>
          <p:cNvPr id="5" name="Title 1"/>
          <p:cNvSpPr>
            <a:spLocks noGrp="1"/>
          </p:cNvSpPr>
          <p:nvPr>
            <p:ph type="title"/>
          </p:nvPr>
        </p:nvSpPr>
        <p:spPr>
          <a:xfrm>
            <a:off x="838200" y="152400"/>
            <a:ext cx="8305800" cy="1143000"/>
          </a:xfrm>
        </p:spPr>
        <p:txBody>
          <a:bodyPr/>
          <a:lstStyle/>
          <a:p>
            <a:r>
              <a:rPr lang="en-US" dirty="0" smtClean="0"/>
              <a:t>Collaborative Discussion</a:t>
            </a:r>
            <a:endParaRPr lang="en-US" dirty="0"/>
          </a:p>
        </p:txBody>
      </p:sp>
    </p:spTree>
    <p:extLst>
      <p:ext uri="{BB962C8B-B14F-4D97-AF65-F5344CB8AC3E}">
        <p14:creationId xmlns:p14="http://schemas.microsoft.com/office/powerpoint/2010/main" val="3306456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151" y="762000"/>
            <a:ext cx="8991600" cy="698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1676400" y="114300"/>
            <a:ext cx="83058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333399"/>
                </a:solidFill>
                <a:effectLst>
                  <a:glow rad="63500">
                    <a:schemeClr val="accent3">
                      <a:satMod val="175000"/>
                      <a:alpha val="40000"/>
                    </a:schemeClr>
                  </a:glow>
                </a:effectLst>
                <a:latin typeface="Times New Roman" pitchFamily="18" charset="0"/>
                <a:ea typeface="+mj-ea"/>
                <a:cs typeface="Times New Roman" pitchFamily="18" charset="0"/>
              </a:defRPr>
            </a:lvl1pPr>
          </a:lstStyle>
          <a:p>
            <a:r>
              <a:rPr lang="en-US" sz="3200" dirty="0" smtClean="0"/>
              <a:t>Collaborative Activity Instructions</a:t>
            </a:r>
            <a:endParaRPr lang="en-US" sz="3200" dirty="0"/>
          </a:p>
        </p:txBody>
      </p:sp>
    </p:spTree>
    <p:extLst>
      <p:ext uri="{BB962C8B-B14F-4D97-AF65-F5344CB8AC3E}">
        <p14:creationId xmlns:p14="http://schemas.microsoft.com/office/powerpoint/2010/main" val="2392874960"/>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96</TotalTime>
  <Words>730</Words>
  <Application>Microsoft Office PowerPoint</Application>
  <PresentationFormat>On-screen Show (4:3)</PresentationFormat>
  <Paragraphs>40</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Theme1</vt:lpstr>
      <vt:lpstr>FAL  </vt:lpstr>
      <vt:lpstr>Collaborative Discussion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dc:title>
  <dc:creator>m6500</dc:creator>
  <cp:lastModifiedBy>GaDOE</cp:lastModifiedBy>
  <cp:revision>6</cp:revision>
  <dcterms:created xsi:type="dcterms:W3CDTF">2012-05-11T19:55:00Z</dcterms:created>
  <dcterms:modified xsi:type="dcterms:W3CDTF">2013-10-11T12:37:19Z</dcterms:modified>
</cp:coreProperties>
</file>